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257" r:id="rId3"/>
    <p:sldId id="258" r:id="rId4"/>
    <p:sldId id="273" r:id="rId5"/>
    <p:sldId id="259" r:id="rId6"/>
    <p:sldId id="274" r:id="rId7"/>
    <p:sldId id="275" r:id="rId8"/>
    <p:sldId id="276"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71"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60"/>
      </p:cViewPr>
      <p:guideLst>
        <p:guide orient="horz" pos="2160"/>
        <p:guide pos="38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2019/7/27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329987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Calibri" panose="020F0502020204030204" pitchFamily="34" charset="0"/>
                <a:cs typeface="Calibri" panose="020F0502020204030204" pitchFamily="3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Calibri" panose="020F0502020204030204" pitchFamily="34" charset="0"/>
                <a:cs typeface="Calibri" panose="020F0502020204030204" pitchFamily="34" charset="0"/>
              </a:defRPr>
            </a:lvl1pPr>
          </a:lstStyle>
          <a:p>
            <a:fld id="{D2A48B96-639E-45A3-A0BA-2464DFDB1FAA}" type="datetimeFigureOut">
              <a:rPr lang="zh-CN" altLang="en-US" smtClean="0"/>
              <a:t>2019/7/27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Calibri" panose="020F0502020204030204" pitchFamily="34" charset="0"/>
                <a:cs typeface="Calibri" panose="020F0502020204030204"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Calibri" panose="020F0502020204030204" pitchFamily="34" charset="0"/>
                <a:cs typeface="Calibri" panose="020F0502020204030204" pitchFamily="34" charset="0"/>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719467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Calibri" panose="020F0502020204030204" pitchFamily="34" charset="0"/>
        <a:cs typeface="Calibri" panose="020F0502020204030204" pitchFamily="34" charset="0"/>
      </a:defRPr>
    </a:lvl1pPr>
    <a:lvl2pPr marL="457200" algn="l" defTabSz="914400" rtl="0" eaLnBrk="1" latinLnBrk="0" hangingPunct="1">
      <a:defRPr sz="1200" kern="1200">
        <a:solidFill>
          <a:schemeClr val="tx1"/>
        </a:solidFill>
        <a:latin typeface="+mn-lt"/>
        <a:ea typeface="Calibri" panose="020F0502020204030204" pitchFamily="34" charset="0"/>
        <a:cs typeface="Calibri" panose="020F0502020204030204" pitchFamily="34" charset="0"/>
      </a:defRPr>
    </a:lvl2pPr>
    <a:lvl3pPr marL="914400" algn="l" defTabSz="914400" rtl="0" eaLnBrk="1" latinLnBrk="0" hangingPunct="1">
      <a:defRPr sz="1200" kern="1200">
        <a:solidFill>
          <a:schemeClr val="tx1"/>
        </a:solidFill>
        <a:latin typeface="+mn-lt"/>
        <a:ea typeface="Calibri" panose="020F0502020204030204" pitchFamily="34" charset="0"/>
        <a:cs typeface="Calibri" panose="020F0502020204030204" pitchFamily="34" charset="0"/>
      </a:defRPr>
    </a:lvl3pPr>
    <a:lvl4pPr marL="1371600" algn="l" defTabSz="914400" rtl="0" eaLnBrk="1" latinLnBrk="0" hangingPunct="1">
      <a:defRPr sz="1200" kern="1200">
        <a:solidFill>
          <a:schemeClr val="tx1"/>
        </a:solidFill>
        <a:latin typeface="+mn-lt"/>
        <a:ea typeface="Calibri" panose="020F0502020204030204" pitchFamily="34" charset="0"/>
        <a:cs typeface="Calibri" panose="020F0502020204030204" pitchFamily="34" charset="0"/>
      </a:defRPr>
    </a:lvl4pPr>
    <a:lvl5pPr marL="1828800" algn="l" defTabSz="914400" rtl="0" eaLnBrk="1" latinLnBrk="0" hangingPunct="1">
      <a:defRPr sz="1200" kern="1200">
        <a:solidFill>
          <a:schemeClr val="tx1"/>
        </a:solidFill>
        <a:latin typeface="+mn-lt"/>
        <a:ea typeface="Calibri" panose="020F0502020204030204" pitchFamily="34" charset="0"/>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19E3736-B158-4E7E-9489-3B3B29941629}" type="datetimeFigureOut">
              <a:rPr lang="zh-CN" altLang="en-US" smtClean="0"/>
              <a:t>2019/7/27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13E3B6-92FC-4212-9603-177477314C9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ea typeface="Calibri" panose="020F0502020204030204" pitchFamily="34" charset="0"/>
                <a:cs typeface="Calibri" panose="020F0502020204030204" pitchFamily="34" charset="0"/>
              </a:defRPr>
            </a:lvl1pPr>
          </a:lstStyle>
          <a:p>
            <a:fld id="{B19E3736-B158-4E7E-9489-3B3B29941629}" type="datetimeFigureOut">
              <a:rPr lang="zh-CN" altLang="en-US" smtClean="0"/>
              <a:t>2019/7/27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ea typeface="Calibri" panose="020F0502020204030204" pitchFamily="34" charset="0"/>
                <a:cs typeface="Calibri" panose="020F0502020204030204" pitchFamily="34"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ea typeface="Calibri" panose="020F0502020204030204" pitchFamily="34" charset="0"/>
                <a:cs typeface="Calibri" panose="020F0502020204030204" pitchFamily="34" charset="0"/>
              </a:defRPr>
            </a:lvl1pPr>
          </a:lstStyle>
          <a:p>
            <a:fld id="{A913E3B6-92FC-4212-9603-177477314C9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468" name="图片 4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4" name="文本框 3"/>
          <p:cNvSpPr txBox="1"/>
          <p:nvPr/>
        </p:nvSpPr>
        <p:spPr>
          <a:xfrm>
            <a:off x="2054872" y="1860592"/>
            <a:ext cx="8240573" cy="2306955"/>
          </a:xfrm>
          <a:prstGeom prst="rect">
            <a:avLst/>
          </a:prstGeom>
          <a:noFill/>
          <a:ln>
            <a:noFill/>
          </a:ln>
        </p:spPr>
        <p:txBody>
          <a:bodyPr wrap="square" rtlCol="0">
            <a:spAutoFit/>
          </a:bodyPr>
          <a:lstStyle/>
          <a:p>
            <a:pPr algn="ctr"/>
            <a:r>
              <a:rPr lang="en-US" altLang="zh-CN" sz="4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rPr>
              <a:t>	SUSCEPTIBILITY VIEWS ON HAHNEMANN</a:t>
            </a:r>
          </a:p>
          <a:p>
            <a:pPr algn="ctr"/>
            <a:r>
              <a:rPr lang="en-US" altLang="zh-CN" sz="4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rPr>
              <a:t>VOISIN </a:t>
            </a:r>
          </a:p>
        </p:txBody>
      </p:sp>
      <p:sp>
        <p:nvSpPr>
          <p:cNvPr id="27"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9"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0"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4" name="表格 13"/>
          <p:cNvGraphicFramePr/>
          <p:nvPr>
            <p:extLst>
              <p:ext uri="{D42A27DB-BD31-4B8C-83A1-F6EECF244321}">
                <p14:modId xmlns:p14="http://schemas.microsoft.com/office/powerpoint/2010/main" val="622360186"/>
              </p:ext>
            </p:extLst>
          </p:nvPr>
        </p:nvGraphicFramePr>
        <p:xfrm>
          <a:off x="6280150" y="4453890"/>
          <a:ext cx="3505200" cy="1430020"/>
        </p:xfrm>
        <a:graphic>
          <a:graphicData uri="http://schemas.openxmlformats.org/drawingml/2006/table">
            <a:tbl>
              <a:tblPr firstRow="1" bandRow="1">
                <a:tableStyleId>{5C22544A-7EE6-4342-B048-85BDC9FD1C3A}</a:tableStyleId>
              </a:tblPr>
              <a:tblGrid>
                <a:gridCol w="3505200"/>
              </a:tblGrid>
              <a:tr h="177800">
                <a:tc>
                  <a:txBody>
                    <a:bodyPr/>
                    <a:lstStyle/>
                    <a:p>
                      <a:r>
                        <a:rPr lang="en-US" sz="1800" b="1" dirty="0" smtClean="0">
                          <a:solidFill>
                            <a:schemeClr val="tx1"/>
                          </a:solidFill>
                        </a:rPr>
                        <a:t>             PRESENTED  BY :</a:t>
                      </a:r>
                    </a:p>
                    <a:p>
                      <a:r>
                        <a:rPr lang="en-US" sz="1800" b="1" dirty="0" smtClean="0">
                          <a:solidFill>
                            <a:schemeClr val="tx1"/>
                          </a:solidFill>
                        </a:rPr>
                        <a:t>           DR.SONNY MON .R</a:t>
                      </a:r>
                    </a:p>
                    <a:p>
                      <a:r>
                        <a:rPr lang="en-US" sz="1800" b="1" dirty="0" smtClean="0">
                          <a:solidFill>
                            <a:schemeClr val="tx1"/>
                          </a:solidFill>
                        </a:rPr>
                        <a:t>      ASSISTANT PROFESSOR </a:t>
                      </a:r>
                    </a:p>
                    <a:p>
                      <a:r>
                        <a:rPr lang="en-US" sz="1800" b="1" smtClean="0">
                          <a:solidFill>
                            <a:schemeClr val="tx1"/>
                          </a:solidFill>
                        </a:rPr>
                        <a:t>          </a:t>
                      </a:r>
                      <a:r>
                        <a:rPr lang="en-US" sz="1800" b="1" dirty="0" smtClean="0">
                          <a:solidFill>
                            <a:schemeClr val="tx1"/>
                          </a:solidFill>
                        </a:rPr>
                        <a:t>DEP.OF. ORGANON</a:t>
                      </a:r>
                    </a:p>
                    <a:p>
                      <a:pPr indent="0" algn="ctr">
                        <a:buNone/>
                      </a:pPr>
                      <a:endParaRPr lang="en-US" altLang="zh-CN" sz="1800" b="0" dirty="0">
                        <a:solidFill>
                          <a:schemeClr val="tx1"/>
                        </a:solidFill>
                        <a:latin typeface="Calibri" panose="020F0502020204030204" pitchFamily="34" charset="0"/>
                        <a:ea typeface="Calibri" panose="020F0502020204030204" pitchFamily="34" charset="0"/>
                        <a:cs typeface="Calibri" panose="020F0502020204030204" pitchFamily="34" charset="0"/>
                        <a:sym typeface="+mn-ea"/>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648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5891"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KSO_Shape"/>
          <p:cNvSpPr/>
          <p:nvPr/>
        </p:nvSpPr>
        <p:spPr>
          <a:xfrm>
            <a:off x="0" y="0"/>
            <a:ext cx="12192000" cy="6858000"/>
          </a:xfrm>
          <a:prstGeom prst="halfFrame">
            <a:avLst>
              <a:gd name="adj1" fmla="val 6513"/>
              <a:gd name="adj2" fmla="val 651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1" name="矩形 30"/>
          <p:cNvSpPr/>
          <p:nvPr/>
        </p:nvSpPr>
        <p:spPr>
          <a:xfrm>
            <a:off x="6464971" y="3450099"/>
            <a:ext cx="5249918" cy="368300"/>
          </a:xfrm>
          <a:prstGeom prst="rect">
            <a:avLst/>
          </a:prstGeom>
          <a:solidFill>
            <a:schemeClr val="bg1"/>
          </a:solidFill>
        </p:spPr>
        <p:txBody>
          <a:bodyPr wrap="square">
            <a:spAutoFit/>
          </a:bodyPr>
          <a:lstStyle/>
          <a:p>
            <a:endParaRPr lang="zh-CN" altLang="en-US" dirty="0">
              <a:solidFill>
                <a:srgbClr val="A3170F"/>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 Box 1"/>
          <p:cNvSpPr txBox="1"/>
          <p:nvPr/>
        </p:nvSpPr>
        <p:spPr>
          <a:xfrm>
            <a:off x="650875" y="701675"/>
            <a:ext cx="8653780" cy="706755"/>
          </a:xfrm>
          <a:prstGeom prst="rect">
            <a:avLst/>
          </a:prstGeom>
          <a:noFill/>
        </p:spPr>
        <p:txBody>
          <a:bodyPr wrap="square" rtlCol="0">
            <a:spAutoFit/>
          </a:bodyPr>
          <a:lstStyle/>
          <a:p>
            <a:r>
              <a:rPr lang="en-US" sz="4000">
                <a:latin typeface="Times New Roman" panose="02020603050405020304" charset="0"/>
                <a:cs typeface="Times New Roman" panose="02020603050405020304" charset="0"/>
              </a:rPr>
              <a:t>CONCLUSION:         </a:t>
            </a:r>
          </a:p>
        </p:txBody>
      </p:sp>
      <p:sp>
        <p:nvSpPr>
          <p:cNvPr id="25" name="Text Box 24"/>
          <p:cNvSpPr txBox="1"/>
          <p:nvPr/>
        </p:nvSpPr>
        <p:spPr>
          <a:xfrm>
            <a:off x="752475" y="1503045"/>
            <a:ext cx="10861675" cy="2061210"/>
          </a:xfrm>
          <a:prstGeom prst="rect">
            <a:avLst/>
          </a:prstGeom>
          <a:noFill/>
        </p:spPr>
        <p:txBody>
          <a:bodyPr wrap="square" rtlCol="0">
            <a:spAutoFit/>
          </a:bodyPr>
          <a:lstStyle/>
          <a:p>
            <a:pPr marL="457200" indent="-457200">
              <a:buFont typeface="Arial" panose="020B0604020202020204" pitchFamily="34" charset="0"/>
              <a:buChar char="•"/>
            </a:pPr>
            <a:r>
              <a:rPr lang="en-US" sz="3200">
                <a:latin typeface="Times New Roman" panose="02020603050405020304" charset="0"/>
                <a:cs typeface="Times New Roman" panose="02020603050405020304" charset="0"/>
              </a:rPr>
              <a:t>So, to Hahnemann, the susceptibility is the predisposing and most fundamental and determining cause for becoming sick and for being protected from sickness and it is influenced by precipitating events or stressors.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9" name="文本框 28"/>
          <p:cNvSpPr txBox="1"/>
          <p:nvPr/>
        </p:nvSpPr>
        <p:spPr>
          <a:xfrm>
            <a:off x="2169160" y="1536700"/>
            <a:ext cx="3656965" cy="3784600"/>
          </a:xfrm>
          <a:prstGeom prst="rect">
            <a:avLst/>
          </a:prstGeom>
          <a:noFill/>
        </p:spPr>
        <p:txBody>
          <a:bodyPr wrap="square" rtlCol="0">
            <a:spAutoFit/>
          </a:bodyPr>
          <a:lstStyle/>
          <a:p>
            <a:pPr algn="ctr"/>
            <a:r>
              <a:rPr lang="en-US" altLang="zh-CN" sz="4800" dirty="0">
                <a:latin typeface="Times New Roman" panose="02020603050405020304" charset="0"/>
                <a:ea typeface="Calibri" panose="020F0502020204030204" pitchFamily="34" charset="0"/>
                <a:cs typeface="Times New Roman" panose="02020603050405020304" charset="0"/>
              </a:rPr>
              <a:t>According to </a:t>
            </a:r>
          </a:p>
          <a:p>
            <a:pPr algn="ctr"/>
            <a:r>
              <a:rPr lang="en-US" altLang="zh-CN" sz="4800" dirty="0">
                <a:latin typeface="Times New Roman" panose="02020603050405020304" charset="0"/>
                <a:ea typeface="Calibri" panose="020F0502020204030204" pitchFamily="34" charset="0"/>
                <a:cs typeface="Times New Roman" panose="02020603050405020304" charset="0"/>
              </a:rPr>
              <a:t>Dr Biman Mandal , </a:t>
            </a:r>
          </a:p>
          <a:p>
            <a:pPr algn="ctr"/>
            <a:r>
              <a:rPr lang="en-US" altLang="zh-CN" sz="4800" dirty="0">
                <a:latin typeface="Times New Roman" panose="02020603050405020304" charset="0"/>
                <a:ea typeface="Calibri" panose="020F0502020204030204" pitchFamily="34" charset="0"/>
                <a:cs typeface="Times New Roman" panose="02020603050405020304" charset="0"/>
              </a:rPr>
              <a:t>Partha Pratin Mandal</a:t>
            </a:r>
          </a:p>
        </p:txBody>
      </p:sp>
      <p:sp>
        <p:nvSpPr>
          <p:cNvPr id="22" name="Text Box 21"/>
          <p:cNvSpPr txBox="1"/>
          <p:nvPr/>
        </p:nvSpPr>
        <p:spPr>
          <a:xfrm>
            <a:off x="5826125" y="2826385"/>
            <a:ext cx="4431665" cy="1599565"/>
          </a:xfrm>
          <a:prstGeom prst="rect">
            <a:avLst/>
          </a:prstGeom>
          <a:noFill/>
        </p:spPr>
        <p:txBody>
          <a:bodyPr wrap="square" rtlCol="0">
            <a:spAutoFit/>
          </a:bodyPr>
          <a:lstStyle/>
          <a:p>
            <a:pPr algn="ctr"/>
            <a:r>
              <a:rPr lang="en-US" altLang="zh-CN" sz="4000" dirty="0">
                <a:latin typeface="Times New Roman" panose="02020603050405020304" charset="0"/>
                <a:ea typeface="Calibri" panose="020F0502020204030204" pitchFamily="34" charset="0"/>
                <a:cs typeface="Times New Roman" panose="02020603050405020304" charset="0"/>
              </a:rPr>
              <a:t>VOISIN CLASSIFICATION</a:t>
            </a: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58310" y="671195"/>
            <a:ext cx="4577080" cy="706755"/>
          </a:xfrm>
          <a:prstGeom prst="rect">
            <a:avLst/>
          </a:prstGeom>
          <a:noFill/>
        </p:spPr>
        <p:txBody>
          <a:bodyPr wrap="square" rtlCol="0">
            <a:spAutoFit/>
          </a:bodyPr>
          <a:lstStyle/>
          <a:p>
            <a:pPr algn="ctr"/>
            <a:r>
              <a:rPr lang="en-US" altLang="zh-CN" sz="4000" dirty="0">
                <a:latin typeface="Times New Roman" panose="02020603050405020304" charset="0"/>
                <a:ea typeface="Calibri" panose="020F0502020204030204" pitchFamily="34" charset="0"/>
                <a:cs typeface="Times New Roman" panose="02020603050405020304" charset="0"/>
                <a:sym typeface="+mn-ea"/>
              </a:rPr>
              <a:t>SUSCEPTIBILITY</a:t>
            </a:r>
          </a:p>
        </p:txBody>
      </p:sp>
      <p:sp>
        <p:nvSpPr>
          <p:cNvPr id="30" name="Rectangle 29"/>
          <p:cNvSpPr/>
          <p:nvPr/>
        </p:nvSpPr>
        <p:spPr>
          <a:xfrm>
            <a:off x="4370070" y="690880"/>
            <a:ext cx="4163060" cy="6324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SUSCEPTIBILITY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23" name="Text Box 22"/>
          <p:cNvSpPr txBox="1"/>
          <p:nvPr/>
        </p:nvSpPr>
        <p:spPr>
          <a:xfrm>
            <a:off x="2357755" y="2209165"/>
            <a:ext cx="7476490" cy="3969385"/>
          </a:xfrm>
          <a:prstGeom prst="rect">
            <a:avLst/>
          </a:prstGeom>
          <a:noFill/>
        </p:spPr>
        <p:txBody>
          <a:bodyPr wrap="square" rtlCol="0">
            <a:spAutoFit/>
          </a:bodyPr>
          <a:lstStyle/>
          <a:p>
            <a:r>
              <a:rPr lang="en-US" sz="3600">
                <a:latin typeface="Times New Roman" panose="02020603050405020304" charset="0"/>
                <a:cs typeface="Times New Roman" panose="02020603050405020304" charset="0"/>
              </a:rPr>
              <a:t>Susceptibility depends on age, sex, habit and environment, constitution and temperament, nature and depth of disease, structural changes, various suppressions, vitality, mental and physical reactions to environmental stimuli.</a:t>
            </a:r>
          </a:p>
        </p:txBody>
      </p:sp>
      <p:sp>
        <p:nvSpPr>
          <p:cNvPr id="30" name="Text Box 29"/>
          <p:cNvSpPr txBox="1"/>
          <p:nvPr/>
        </p:nvSpPr>
        <p:spPr>
          <a:xfrm>
            <a:off x="2794635" y="515620"/>
            <a:ext cx="6685915" cy="2030095"/>
          </a:xfrm>
          <a:prstGeom prst="rect">
            <a:avLst/>
          </a:prstGeom>
          <a:noFill/>
        </p:spPr>
        <p:txBody>
          <a:bodyPr wrap="square" rtlCol="0">
            <a:spAutoFit/>
          </a:bodyPr>
          <a:lstStyle/>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According to </a:t>
            </a:r>
            <a:endParaRPr lang="en-US" altLang="zh-CN" sz="3600" dirty="0">
              <a:latin typeface="Times New Roman" panose="02020603050405020304" charset="0"/>
              <a:ea typeface="Calibri" panose="020F0502020204030204" pitchFamily="34" charset="0"/>
              <a:cs typeface="Times New Roman" panose="02020603050405020304" charset="0"/>
            </a:endParaRPr>
          </a:p>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Dr Biman Mandal , </a:t>
            </a:r>
            <a:endParaRPr lang="en-US" altLang="zh-CN" sz="3600" dirty="0">
              <a:latin typeface="Times New Roman" panose="02020603050405020304" charset="0"/>
              <a:ea typeface="Calibri" panose="020F0502020204030204" pitchFamily="34" charset="0"/>
              <a:cs typeface="Times New Roman" panose="02020603050405020304" charset="0"/>
            </a:endParaRPr>
          </a:p>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Partha Pratin Mandal</a:t>
            </a: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31" name="Rectangle 30"/>
          <p:cNvSpPr/>
          <p:nvPr/>
        </p:nvSpPr>
        <p:spPr>
          <a:xfrm>
            <a:off x="3723005" y="640080"/>
            <a:ext cx="4737735" cy="156972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According to </a:t>
            </a:r>
            <a:endParaRPr lang="en-US" altLang="zh-CN" sz="3600" dirty="0">
              <a:latin typeface="Times New Roman" panose="02020603050405020304" charset="0"/>
              <a:ea typeface="Calibri" panose="020F0502020204030204" pitchFamily="34" charset="0"/>
              <a:cs typeface="Times New Roman" panose="02020603050405020304" charset="0"/>
            </a:endParaRPr>
          </a:p>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Dr Biman Mandal , </a:t>
            </a:r>
            <a:endParaRPr lang="en-US" altLang="zh-CN" sz="3600" dirty="0">
              <a:latin typeface="Times New Roman" panose="02020603050405020304" charset="0"/>
              <a:ea typeface="Calibri" panose="020F0502020204030204" pitchFamily="34" charset="0"/>
              <a:cs typeface="Times New Roman" panose="02020603050405020304" charset="0"/>
            </a:endParaRPr>
          </a:p>
          <a:p>
            <a:pPr algn="ctr"/>
            <a:r>
              <a:rPr lang="en-US" altLang="zh-CN" sz="3600" dirty="0">
                <a:latin typeface="Times New Roman" panose="02020603050405020304" charset="0"/>
                <a:ea typeface="Calibri" panose="020F0502020204030204" pitchFamily="34" charset="0"/>
                <a:cs typeface="Times New Roman" panose="02020603050405020304" charset="0"/>
                <a:sym typeface="+mn-ea"/>
              </a:rPr>
              <a:t>Partha Pratin Mandal</a:t>
            </a:r>
            <a:endParaRPr lang="en-US" sz="3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404745" y="1046480"/>
            <a:ext cx="3421380" cy="1445260"/>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VOISIN classified:</a:t>
            </a:r>
          </a:p>
        </p:txBody>
      </p:sp>
      <p:sp>
        <p:nvSpPr>
          <p:cNvPr id="32" name="Text Box 31"/>
          <p:cNvSpPr txBox="1"/>
          <p:nvPr/>
        </p:nvSpPr>
        <p:spPr>
          <a:xfrm>
            <a:off x="6109335" y="855345"/>
            <a:ext cx="3794125" cy="4399915"/>
          </a:xfrm>
          <a:prstGeom prst="rect">
            <a:avLst/>
          </a:prstGeom>
          <a:noFill/>
        </p:spPr>
        <p:txBody>
          <a:bodyPr wrap="square" rtlCol="0">
            <a:spAutoFit/>
          </a:bodyPr>
          <a:lstStyle/>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Low potency-organotropic</a:t>
            </a:r>
          </a:p>
          <a:p>
            <a:pPr indent="0">
              <a:buFont typeface="Arial" panose="020B0604020202020204" pitchFamily="34" charset="0"/>
              <a:buNone/>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Medium-function</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High-psyche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404745" y="1046480"/>
            <a:ext cx="3421380" cy="768350"/>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Age:</a:t>
            </a:r>
          </a:p>
        </p:txBody>
      </p:sp>
      <p:sp>
        <p:nvSpPr>
          <p:cNvPr id="23" name="Text Box 22"/>
          <p:cNvSpPr txBox="1"/>
          <p:nvPr/>
        </p:nvSpPr>
        <p:spPr>
          <a:xfrm>
            <a:off x="6242685" y="733425"/>
            <a:ext cx="3686810" cy="5015865"/>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Low potency:</a:t>
            </a:r>
          </a:p>
          <a:p>
            <a:r>
              <a:rPr lang="en-US" sz="4000">
                <a:latin typeface="Times New Roman" panose="02020603050405020304" charset="0"/>
                <a:cs typeface="Times New Roman" panose="02020603050405020304" charset="0"/>
              </a:rPr>
              <a:t>      Old age</a:t>
            </a:r>
          </a:p>
          <a:p>
            <a:endParaRPr lang="en-US" sz="4000">
              <a:latin typeface="Times New Roman" panose="02020603050405020304" charset="0"/>
              <a:cs typeface="Times New Roman" panose="02020603050405020304" charset="0"/>
            </a:endParaRPr>
          </a:p>
          <a:p>
            <a:endParaRPr lang="en-US" sz="4000">
              <a:latin typeface="Times New Roman" panose="02020603050405020304" charset="0"/>
              <a:cs typeface="Times New Roman" panose="02020603050405020304" charset="0"/>
            </a:endParaRPr>
          </a:p>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High potency:</a:t>
            </a:r>
          </a:p>
          <a:p>
            <a:r>
              <a:rPr lang="en-US" sz="4000">
                <a:latin typeface="Times New Roman" panose="02020603050405020304" charset="0"/>
                <a:cs typeface="Times New Roman" panose="02020603050405020304" charset="0"/>
              </a:rPr>
              <a:t>      Children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404745" y="1046480"/>
            <a:ext cx="3421380" cy="768350"/>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Sex:</a:t>
            </a:r>
          </a:p>
        </p:txBody>
      </p:sp>
      <p:sp>
        <p:nvSpPr>
          <p:cNvPr id="23" name="Text Box 22"/>
          <p:cNvSpPr txBox="1"/>
          <p:nvPr/>
        </p:nvSpPr>
        <p:spPr>
          <a:xfrm>
            <a:off x="6164580" y="733425"/>
            <a:ext cx="3966845" cy="3784600"/>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Medium potency:</a:t>
            </a:r>
          </a:p>
          <a:p>
            <a:r>
              <a:rPr lang="en-US" sz="4000">
                <a:latin typeface="Times New Roman" panose="02020603050405020304" charset="0"/>
                <a:cs typeface="Times New Roman" panose="02020603050405020304" charset="0"/>
              </a:rPr>
              <a:t>     Women</a:t>
            </a:r>
          </a:p>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High potency :</a:t>
            </a:r>
          </a:p>
          <a:p>
            <a:r>
              <a:rPr lang="en-US" sz="4000">
                <a:latin typeface="Times New Roman" panose="02020603050405020304" charset="0"/>
                <a:cs typeface="Times New Roman" panose="02020603050405020304" charset="0"/>
              </a:rPr>
              <a:t>     Males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286000" y="671195"/>
            <a:ext cx="3421380" cy="2122805"/>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Constitution and</a:t>
            </a:r>
          </a:p>
          <a:p>
            <a:r>
              <a:rPr lang="en-US" sz="4400">
                <a:latin typeface="Times New Roman" panose="02020603050405020304" charset="0"/>
                <a:cs typeface="Times New Roman" panose="02020603050405020304" charset="0"/>
              </a:rPr>
              <a:t>temperament:</a:t>
            </a:r>
          </a:p>
        </p:txBody>
      </p:sp>
      <p:sp>
        <p:nvSpPr>
          <p:cNvPr id="23" name="Text Box 22"/>
          <p:cNvSpPr txBox="1"/>
          <p:nvPr/>
        </p:nvSpPr>
        <p:spPr>
          <a:xfrm>
            <a:off x="6164580" y="55245"/>
            <a:ext cx="3966845" cy="5631180"/>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Low potency:</a:t>
            </a:r>
          </a:p>
          <a:p>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Phlegmatic</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Sluggish</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Over sensitive</a:t>
            </a:r>
          </a:p>
          <a:p>
            <a:r>
              <a:rPr lang="en-US" sz="4000">
                <a:latin typeface="Times New Roman" panose="02020603050405020304" charset="0"/>
                <a:cs typeface="Times New Roman" panose="0202060305040502030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286000" y="671195"/>
            <a:ext cx="3421380" cy="2122805"/>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Constitution and</a:t>
            </a:r>
          </a:p>
          <a:p>
            <a:r>
              <a:rPr lang="en-US" sz="4400">
                <a:latin typeface="Times New Roman" panose="02020603050405020304" charset="0"/>
                <a:cs typeface="Times New Roman" panose="02020603050405020304" charset="0"/>
              </a:rPr>
              <a:t>temperament:</a:t>
            </a:r>
          </a:p>
        </p:txBody>
      </p:sp>
      <p:sp>
        <p:nvSpPr>
          <p:cNvPr id="23" name="Text Box 22"/>
          <p:cNvSpPr txBox="1"/>
          <p:nvPr/>
        </p:nvSpPr>
        <p:spPr>
          <a:xfrm>
            <a:off x="6164580" y="55245"/>
            <a:ext cx="3966845" cy="6247130"/>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High potency:</a:t>
            </a: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Sanguine</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Nervous</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Choleric</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Political</a:t>
            </a:r>
          </a:p>
          <a:p>
            <a:r>
              <a:rPr lang="en-US" sz="4000">
                <a:latin typeface="Times New Roman" panose="02020603050405020304" charset="0"/>
                <a:cs typeface="Times New Roman" panose="0202060305040502030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286000" y="671195"/>
            <a:ext cx="3421380" cy="1445260"/>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Habitat and</a:t>
            </a:r>
          </a:p>
          <a:p>
            <a:r>
              <a:rPr lang="en-US" sz="4400">
                <a:latin typeface="Times New Roman" panose="02020603050405020304" charset="0"/>
                <a:cs typeface="Times New Roman" panose="02020603050405020304" charset="0"/>
              </a:rPr>
              <a:t>environment:</a:t>
            </a:r>
          </a:p>
        </p:txBody>
      </p:sp>
      <p:sp>
        <p:nvSpPr>
          <p:cNvPr id="23" name="Text Box 22"/>
          <p:cNvSpPr txBox="1"/>
          <p:nvPr/>
        </p:nvSpPr>
        <p:spPr>
          <a:xfrm>
            <a:off x="6164580" y="55245"/>
            <a:ext cx="3966845" cy="6862445"/>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Low potency:</a:t>
            </a: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More physical exertion</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Sleep little</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Druggist</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Idiots</a:t>
            </a:r>
          </a:p>
          <a:p>
            <a:r>
              <a:rPr lang="en-US" sz="4000">
                <a:latin typeface="Times New Roman" panose="02020603050405020304" charset="0"/>
                <a:cs typeface="Times New Roman" panose="0202060305040502030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286000" y="671195"/>
            <a:ext cx="3421380" cy="1445260"/>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Habitat and</a:t>
            </a:r>
          </a:p>
          <a:p>
            <a:r>
              <a:rPr lang="en-US" sz="4400">
                <a:latin typeface="Times New Roman" panose="02020603050405020304" charset="0"/>
                <a:cs typeface="Times New Roman" panose="02020603050405020304" charset="0"/>
              </a:rPr>
              <a:t>environment:</a:t>
            </a:r>
          </a:p>
        </p:txBody>
      </p:sp>
      <p:sp>
        <p:nvSpPr>
          <p:cNvPr id="23" name="Text Box 22"/>
          <p:cNvSpPr txBox="1"/>
          <p:nvPr/>
        </p:nvSpPr>
        <p:spPr>
          <a:xfrm>
            <a:off x="6164580" y="55245"/>
            <a:ext cx="3966845" cy="7477760"/>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High potency:</a:t>
            </a:r>
          </a:p>
          <a:p>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More mental exertion</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Long sleep</a:t>
            </a:r>
          </a:p>
          <a:p>
            <a:pPr marL="571500" indent="-571500">
              <a:buFont typeface="Arial" panose="020B0604020202020204" pitchFamily="34" charset="0"/>
              <a:buChar char="•"/>
            </a:pPr>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Sedentary occupation</a:t>
            </a:r>
          </a:p>
          <a:p>
            <a:pPr indent="0">
              <a:buFont typeface="Arial" panose="020B0604020202020204" pitchFamily="34" charset="0"/>
              <a:buNone/>
            </a:pPr>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9" name="KSO_Shape"/>
          <p:cNvSpPr/>
          <p:nvPr/>
        </p:nvSpPr>
        <p:spPr>
          <a:xfrm rot="16200000" flipH="1">
            <a:off x="4936" y="-4993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0" name="KSO_Shape"/>
          <p:cNvSpPr/>
          <p:nvPr/>
        </p:nvSpPr>
        <p:spPr>
          <a:xfrm rot="10800000" flipH="1">
            <a:off x="4905" y="5117224"/>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5" name="文本框 34"/>
          <p:cNvSpPr txBox="1"/>
          <p:nvPr/>
        </p:nvSpPr>
        <p:spPr>
          <a:xfrm>
            <a:off x="2170055" y="422260"/>
            <a:ext cx="7031506" cy="706755"/>
          </a:xfrm>
          <a:prstGeom prst="rect">
            <a:avLst/>
          </a:prstGeom>
          <a:noFill/>
        </p:spPr>
        <p:txBody>
          <a:bodyPr wrap="square" rtlCol="0">
            <a:spAutoFit/>
          </a:bodyPr>
          <a:lstStyle/>
          <a:p>
            <a:pPr algn="ctr"/>
            <a:r>
              <a:rPr lang="zh-CN" altLang="en-US" sz="4000" dirty="0">
                <a:latin typeface="Times New Roman" panose="02020603050405020304" charset="0"/>
                <a:ea typeface="Calibri" panose="020F0502020204030204" pitchFamily="34" charset="0"/>
                <a:cs typeface="Times New Roman" panose="02020603050405020304" charset="0"/>
              </a:rPr>
              <a:t>§ 30</a:t>
            </a:r>
          </a:p>
        </p:txBody>
      </p:sp>
      <p:sp>
        <p:nvSpPr>
          <p:cNvPr id="21" name="Text Box 20"/>
          <p:cNvSpPr txBox="1"/>
          <p:nvPr/>
        </p:nvSpPr>
        <p:spPr>
          <a:xfrm>
            <a:off x="1823085" y="1249045"/>
            <a:ext cx="8669655" cy="3969385"/>
          </a:xfrm>
          <a:prstGeom prst="rect">
            <a:avLst/>
          </a:prstGeom>
          <a:noFill/>
        </p:spPr>
        <p:txBody>
          <a:bodyPr wrap="square" rtlCol="0">
            <a:spAutoFit/>
          </a:bodyPr>
          <a:lstStyle/>
          <a:p>
            <a:pPr algn="just"/>
            <a:r>
              <a:rPr lang="en-US" sz="3600">
                <a:latin typeface="Times New Roman" panose="02020603050405020304" charset="0"/>
                <a:cs typeface="Times New Roman" panose="02020603050405020304" charset="0"/>
              </a:rPr>
              <a:t>The human body appears to admit of being </a:t>
            </a:r>
          </a:p>
          <a:p>
            <a:pPr algn="just"/>
            <a:r>
              <a:rPr lang="en-US" sz="3600">
                <a:latin typeface="Times New Roman" panose="02020603050405020304" charset="0"/>
                <a:cs typeface="Times New Roman" panose="02020603050405020304" charset="0"/>
              </a:rPr>
              <a:t>much more powerfully</a:t>
            </a:r>
            <a:r>
              <a:rPr lang="en-US" sz="3600" b="1">
                <a:latin typeface="Times New Roman" panose="02020603050405020304" charset="0"/>
                <a:cs typeface="Times New Roman" panose="02020603050405020304" charset="0"/>
              </a:rPr>
              <a:t> affected</a:t>
            </a:r>
            <a:r>
              <a:rPr lang="en-US" sz="3600">
                <a:latin typeface="Times New Roman" panose="02020603050405020304" charset="0"/>
                <a:cs typeface="Times New Roman" panose="02020603050405020304" charset="0"/>
              </a:rPr>
              <a:t> in its health </a:t>
            </a:r>
          </a:p>
          <a:p>
            <a:pPr algn="just"/>
            <a:r>
              <a:rPr lang="en-US" sz="3600">
                <a:latin typeface="Times New Roman" panose="02020603050405020304" charset="0"/>
                <a:cs typeface="Times New Roman" panose="02020603050405020304" charset="0"/>
              </a:rPr>
              <a:t>by</a:t>
            </a:r>
            <a:r>
              <a:rPr lang="en-US" sz="3600" b="1">
                <a:latin typeface="Times New Roman" panose="02020603050405020304" charset="0"/>
                <a:cs typeface="Times New Roman" panose="02020603050405020304" charset="0"/>
              </a:rPr>
              <a:t> medicines </a:t>
            </a:r>
            <a:r>
              <a:rPr lang="en-US" sz="3600">
                <a:latin typeface="Times New Roman" panose="02020603050405020304" charset="0"/>
                <a:cs typeface="Times New Roman" panose="02020603050405020304" charset="0"/>
              </a:rPr>
              <a:t>(partly because we have the </a:t>
            </a:r>
          </a:p>
          <a:p>
            <a:pPr algn="just"/>
            <a:r>
              <a:rPr lang="en-US" sz="3600">
                <a:latin typeface="Times New Roman" panose="02020603050405020304" charset="0"/>
                <a:cs typeface="Times New Roman" panose="02020603050405020304" charset="0"/>
              </a:rPr>
              <a:t>regulation of the dose in our own power) than </a:t>
            </a:r>
          </a:p>
          <a:p>
            <a:pPr algn="just"/>
            <a:r>
              <a:rPr lang="en-US" sz="3600">
                <a:latin typeface="Times New Roman" panose="02020603050405020304" charset="0"/>
                <a:cs typeface="Times New Roman" panose="02020603050405020304" charset="0"/>
              </a:rPr>
              <a:t>by </a:t>
            </a:r>
            <a:r>
              <a:rPr lang="en-US" sz="3600" b="1">
                <a:latin typeface="Times New Roman" panose="02020603050405020304" charset="0"/>
                <a:cs typeface="Times New Roman" panose="02020603050405020304" charset="0"/>
              </a:rPr>
              <a:t>natural morbid stimuli</a:t>
            </a:r>
            <a:r>
              <a:rPr lang="en-US" sz="3600">
                <a:latin typeface="Times New Roman" panose="02020603050405020304" charset="0"/>
                <a:cs typeface="Times New Roman" panose="02020603050405020304" charset="0"/>
              </a:rPr>
              <a:t> - for </a:t>
            </a:r>
          </a:p>
          <a:p>
            <a:pPr algn="just"/>
            <a:r>
              <a:rPr lang="en-US" sz="3600">
                <a:latin typeface="Times New Roman" panose="02020603050405020304" charset="0"/>
                <a:cs typeface="Times New Roman" panose="02020603050405020304" charset="0"/>
              </a:rPr>
              <a:t>natural diseases are cured and overcome by </a:t>
            </a:r>
          </a:p>
          <a:p>
            <a:pPr algn="just"/>
            <a:r>
              <a:rPr lang="en-US" sz="3600">
                <a:latin typeface="Times New Roman" panose="02020603050405020304" charset="0"/>
                <a:cs typeface="Times New Roman" panose="02020603050405020304" charset="0"/>
              </a:rPr>
              <a:t>suitable medicines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2" name="Text Box 21"/>
          <p:cNvSpPr txBox="1"/>
          <p:nvPr/>
        </p:nvSpPr>
        <p:spPr>
          <a:xfrm>
            <a:off x="5826125" y="2826385"/>
            <a:ext cx="4431665" cy="645160"/>
          </a:xfrm>
          <a:prstGeom prst="rect">
            <a:avLst/>
          </a:prstGeom>
          <a:noFill/>
        </p:spPr>
        <p:txBody>
          <a:bodyPr wrap="square" rtlCol="0">
            <a:spAutoFit/>
          </a:bodyPr>
          <a:lstStyle/>
          <a:p>
            <a:pPr algn="ctr"/>
            <a:endParaRPr lang="en-US" altLang="zh-CN"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endParaRPr>
          </a:p>
          <a:p>
            <a:pPr algn="ctr"/>
            <a:endParaRPr lang="en-US"/>
          </a:p>
        </p:txBody>
      </p:sp>
      <p:sp>
        <p:nvSpPr>
          <p:cNvPr id="24" name="Text Box 23"/>
          <p:cNvSpPr txBox="1"/>
          <p:nvPr/>
        </p:nvSpPr>
        <p:spPr>
          <a:xfrm>
            <a:off x="4290060" y="671195"/>
            <a:ext cx="4577080" cy="706755"/>
          </a:xfrm>
          <a:prstGeom prst="rect">
            <a:avLst/>
          </a:prstGeom>
          <a:noFill/>
        </p:spPr>
        <p:txBody>
          <a:bodyPr wrap="square" rtlCol="0">
            <a:spAutoFit/>
          </a:bodyPr>
          <a:lstStyle/>
          <a:p>
            <a:pPr algn="ctr"/>
            <a:endParaRPr lang="en-US" altLang="zh-CN" sz="4000" dirty="0">
              <a:latin typeface="Times New Roman" panose="02020603050405020304" charset="0"/>
              <a:ea typeface="Calibri" panose="020F0502020204030204" pitchFamily="34" charset="0"/>
              <a:cs typeface="Times New Roman" panose="02020603050405020304" charset="0"/>
              <a:sym typeface="+mn-ea"/>
            </a:endParaRPr>
          </a:p>
        </p:txBody>
      </p:sp>
      <p:sp>
        <p:nvSpPr>
          <p:cNvPr id="30" name="Text Box 29"/>
          <p:cNvSpPr txBox="1"/>
          <p:nvPr/>
        </p:nvSpPr>
        <p:spPr>
          <a:xfrm>
            <a:off x="2794635" y="515620"/>
            <a:ext cx="6685915" cy="645160"/>
          </a:xfrm>
          <a:prstGeom prst="rect">
            <a:avLst/>
          </a:prstGeom>
          <a:noFill/>
        </p:spPr>
        <p:txBody>
          <a:bodyPr wrap="square" rtlCol="0">
            <a:spAutoFit/>
          </a:bodyPr>
          <a:lstStyle/>
          <a:p>
            <a:pPr algn="ctr"/>
            <a:endParaRPr lang="en-US" altLang="zh-CN" dirty="0">
              <a:latin typeface="Times New Roman" panose="02020603050405020304" charset="0"/>
              <a:ea typeface="Calibri" panose="020F0502020204030204" pitchFamily="34" charset="0"/>
              <a:cs typeface="Times New Roman" panose="02020603050405020304" charset="0"/>
            </a:endParaRPr>
          </a:p>
          <a:p>
            <a:endParaRPr lang="en-US"/>
          </a:p>
        </p:txBody>
      </p:sp>
      <p:sp>
        <p:nvSpPr>
          <p:cNvPr id="29" name="Text Box 28"/>
          <p:cNvSpPr txBox="1"/>
          <p:nvPr/>
        </p:nvSpPr>
        <p:spPr>
          <a:xfrm>
            <a:off x="2285365" y="882650"/>
            <a:ext cx="3879215" cy="1445260"/>
          </a:xfrm>
          <a:prstGeom prst="rect">
            <a:avLst/>
          </a:prstGeom>
          <a:noFill/>
        </p:spPr>
        <p:txBody>
          <a:bodyPr wrap="square" rtlCol="0">
            <a:spAutoFit/>
          </a:bodyPr>
          <a:lstStyle/>
          <a:p>
            <a:r>
              <a:rPr lang="en-US" sz="4400">
                <a:latin typeface="Times New Roman" panose="02020603050405020304" charset="0"/>
                <a:cs typeface="Times New Roman" panose="02020603050405020304" charset="0"/>
              </a:rPr>
              <a:t>Mental generals:</a:t>
            </a:r>
          </a:p>
        </p:txBody>
      </p:sp>
      <p:sp>
        <p:nvSpPr>
          <p:cNvPr id="23" name="Text Box 22"/>
          <p:cNvSpPr txBox="1"/>
          <p:nvPr/>
        </p:nvSpPr>
        <p:spPr>
          <a:xfrm>
            <a:off x="6164580" y="55245"/>
            <a:ext cx="3966845" cy="3784600"/>
          </a:xfrm>
          <a:prstGeom prst="rect">
            <a:avLst/>
          </a:prstGeom>
          <a:noFill/>
        </p:spPr>
        <p:txBody>
          <a:bodyPr wrap="square" rtlCol="0">
            <a:spAutoFit/>
          </a:bodyPr>
          <a:lstStyle/>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High potency:</a:t>
            </a:r>
          </a:p>
          <a:p>
            <a:endParaRPr lang="en-US" sz="4000">
              <a:latin typeface="Times New Roman" panose="02020603050405020304" charset="0"/>
              <a:cs typeface="Times New Roman" panose="02020603050405020304" charset="0"/>
            </a:endParaRPr>
          </a:p>
          <a:p>
            <a:pPr marL="571500" indent="-571500">
              <a:buFont typeface="Arial" panose="020B0604020202020204" pitchFamily="34" charset="0"/>
              <a:buChar char="•"/>
            </a:pPr>
            <a:r>
              <a:rPr lang="en-US" sz="4000">
                <a:latin typeface="Times New Roman" panose="02020603050405020304" charset="0"/>
                <a:cs typeface="Times New Roman" panose="02020603050405020304" charset="0"/>
              </a:rPr>
              <a:t>More</a:t>
            </a:r>
          </a:p>
          <a:p>
            <a:pPr indent="0">
              <a:buFont typeface="Arial" panose="020B0604020202020204" pitchFamily="34" charset="0"/>
              <a:buNone/>
            </a:pPr>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822" y="0"/>
            <a:ext cx="9640355" cy="6858000"/>
          </a:xfrm>
          <a:prstGeom prst="rect">
            <a:avLst/>
          </a:prstGeom>
        </p:spPr>
      </p:pic>
      <p:sp>
        <p:nvSpPr>
          <p:cNvPr id="25" name="KSO_Shape"/>
          <p:cNvSpPr/>
          <p:nvPr/>
        </p:nvSpPr>
        <p:spPr>
          <a:xfrm>
            <a:off x="-2627"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6" name="KSO_Shape"/>
          <p:cNvSpPr/>
          <p:nvPr/>
        </p:nvSpPr>
        <p:spPr>
          <a:xfrm rot="16200000">
            <a:off x="-632" y="5137772"/>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7" name="KSO_Shape"/>
          <p:cNvSpPr/>
          <p:nvPr/>
        </p:nvSpPr>
        <p:spPr>
          <a:xfrm flipH="1">
            <a:off x="10470481" y="1841"/>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9" name="文本框 28"/>
          <p:cNvSpPr txBox="1"/>
          <p:nvPr/>
        </p:nvSpPr>
        <p:spPr>
          <a:xfrm>
            <a:off x="3969692" y="2390464"/>
            <a:ext cx="4252614" cy="2799715"/>
          </a:xfrm>
          <a:prstGeom prst="rect">
            <a:avLst/>
          </a:prstGeom>
          <a:noFill/>
        </p:spPr>
        <p:txBody>
          <a:bodyPr wrap="square" rtlCol="0">
            <a:spAutoFit/>
          </a:bodyPr>
          <a:lstStyle/>
          <a:p>
            <a:pPr algn="ctr"/>
            <a:r>
              <a:rPr lang="en-US" altLang="zh-CN" sz="8800" dirty="0">
                <a:latin typeface="Calibri" panose="020F0502020204030204" pitchFamily="34" charset="0"/>
                <a:ea typeface="Calibri" panose="020F0502020204030204" pitchFamily="34" charset="0"/>
                <a:cs typeface="Calibri" panose="020F0502020204030204" pitchFamily="34"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873612" y="1962715"/>
            <a:ext cx="4444773" cy="830997"/>
          </a:xfrm>
          <a:prstGeom prst="rect">
            <a:avLst/>
          </a:prstGeom>
        </p:spPr>
        <p:txBody>
          <a:bodyPr wrap="square">
            <a:spAutoFit/>
          </a:bodyPr>
          <a:lstStyle/>
          <a:p>
            <a:pPr algn="ctr"/>
            <a:r>
              <a:rPr lang="en-US" altLang="zh-CN" sz="4800" b="1" dirty="0">
                <a:solidFill>
                  <a:schemeClr val="bg1"/>
                </a:solidFill>
                <a:latin typeface="Calibri" panose="020F0502020204030204" pitchFamily="34" charset="0"/>
                <a:ea typeface="Calibri" panose="020F0502020204030204" pitchFamily="34" charset="0"/>
                <a:cs typeface="Calibri" panose="020F0502020204030204" pitchFamily="34" charset="0"/>
              </a:rPr>
              <a:t>1</a:t>
            </a:r>
          </a:p>
        </p:txBody>
      </p:sp>
      <p:sp>
        <p:nvSpPr>
          <p:cNvPr id="29" name="KSO_Shape"/>
          <p:cNvSpPr/>
          <p:nvPr/>
        </p:nvSpPr>
        <p:spPr>
          <a:xfrm rot="16200000" flipH="1">
            <a:off x="4936" y="-4993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8" name="KSO_Shape"/>
          <p:cNvSpPr/>
          <p:nvPr/>
        </p:nvSpPr>
        <p:spPr>
          <a:xfrm rot="5400000" flipH="1">
            <a:off x="10472476" y="5158320"/>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4" name="Text Box 23"/>
          <p:cNvSpPr txBox="1"/>
          <p:nvPr/>
        </p:nvSpPr>
        <p:spPr>
          <a:xfrm>
            <a:off x="4826000" y="276860"/>
            <a:ext cx="2540000" cy="706755"/>
          </a:xfrm>
          <a:prstGeom prst="rect">
            <a:avLst/>
          </a:prstGeom>
          <a:noFill/>
        </p:spPr>
        <p:txBody>
          <a:bodyPr wrap="square" rtlCol="0" anchor="t">
            <a:spAutoFit/>
          </a:bodyPr>
          <a:lstStyle/>
          <a:p>
            <a:pPr algn="ctr"/>
            <a:r>
              <a:rPr lang="en-US" sz="4000">
                <a:latin typeface="Times New Roman" panose="02020603050405020304" charset="0"/>
                <a:cs typeface="Times New Roman" panose="02020603050405020304" charset="0"/>
              </a:rPr>
              <a:t>§ 31</a:t>
            </a:r>
          </a:p>
        </p:txBody>
      </p:sp>
      <p:sp>
        <p:nvSpPr>
          <p:cNvPr id="27" name="Text Box 26"/>
          <p:cNvSpPr txBox="1"/>
          <p:nvPr/>
        </p:nvSpPr>
        <p:spPr>
          <a:xfrm>
            <a:off x="1236345" y="983615"/>
            <a:ext cx="9029700" cy="5507990"/>
          </a:xfrm>
          <a:prstGeom prst="rect">
            <a:avLst/>
          </a:prstGeom>
          <a:noFill/>
        </p:spPr>
        <p:txBody>
          <a:bodyPr wrap="square" rtlCol="0">
            <a:spAutoFit/>
          </a:bodyPr>
          <a:lstStyle/>
          <a:p>
            <a:r>
              <a:rPr lang="en-US" sz="3200">
                <a:latin typeface="Times New Roman" panose="02020603050405020304" charset="0"/>
                <a:cs typeface="Times New Roman" panose="02020603050405020304" charset="0"/>
              </a:rPr>
              <a:t>The </a:t>
            </a:r>
            <a:r>
              <a:rPr lang="en-US" sz="3200" b="1">
                <a:latin typeface="Times New Roman" panose="02020603050405020304" charset="0"/>
                <a:cs typeface="Times New Roman" panose="02020603050405020304" charset="0"/>
              </a:rPr>
              <a:t>inimical forces</a:t>
            </a:r>
            <a:r>
              <a:rPr lang="en-US" sz="3200">
                <a:latin typeface="Times New Roman" panose="02020603050405020304" charset="0"/>
                <a:cs typeface="Times New Roman" panose="02020603050405020304" charset="0"/>
              </a:rPr>
              <a:t>, </a:t>
            </a:r>
            <a:r>
              <a:rPr lang="en-US" sz="3200" b="1">
                <a:latin typeface="Times New Roman" panose="02020603050405020304" charset="0"/>
                <a:cs typeface="Times New Roman" panose="02020603050405020304" charset="0"/>
              </a:rPr>
              <a:t>partly psychical, partly physical</a:t>
            </a:r>
            <a:r>
              <a:rPr lang="en-US" sz="3200">
                <a:latin typeface="Times New Roman" panose="02020603050405020304" charset="0"/>
                <a:cs typeface="Times New Roman" panose="02020603050405020304" charset="0"/>
              </a:rPr>
              <a:t>, to which our</a:t>
            </a:r>
            <a:r>
              <a:rPr lang="en-US" sz="3200" b="1">
                <a:latin typeface="Times New Roman" panose="02020603050405020304" charset="0"/>
                <a:cs typeface="Times New Roman" panose="02020603050405020304" charset="0"/>
              </a:rPr>
              <a:t> terrestrial existence</a:t>
            </a:r>
            <a:r>
              <a:rPr lang="en-US" sz="3200">
                <a:latin typeface="Times New Roman" panose="02020603050405020304" charset="0"/>
                <a:cs typeface="Times New Roman" panose="02020603050405020304" charset="0"/>
              </a:rPr>
              <a:t> is exposed, which are termed </a:t>
            </a:r>
            <a:r>
              <a:rPr lang="en-US" sz="3200" b="1">
                <a:latin typeface="Times New Roman" panose="02020603050405020304" charset="0"/>
                <a:cs typeface="Times New Roman" panose="02020603050405020304" charset="0"/>
              </a:rPr>
              <a:t>morbific noxious agents</a:t>
            </a:r>
            <a:r>
              <a:rPr lang="en-US" sz="3200">
                <a:latin typeface="Times New Roman" panose="02020603050405020304" charset="0"/>
                <a:cs typeface="Times New Roman" panose="02020603050405020304" charset="0"/>
              </a:rPr>
              <a:t>, do </a:t>
            </a:r>
            <a:r>
              <a:rPr lang="en-US" sz="3200" b="1">
                <a:latin typeface="Times New Roman" panose="02020603050405020304" charset="0"/>
                <a:cs typeface="Times New Roman" panose="02020603050405020304" charset="0"/>
              </a:rPr>
              <a:t>not possess </a:t>
            </a:r>
            <a:r>
              <a:rPr lang="en-US" sz="3200">
                <a:latin typeface="Times New Roman" panose="02020603050405020304" charset="0"/>
                <a:cs typeface="Times New Roman" panose="02020603050405020304" charset="0"/>
              </a:rPr>
              <a:t>the power of </a:t>
            </a:r>
            <a:r>
              <a:rPr lang="en-US" sz="3200" b="1">
                <a:latin typeface="Times New Roman" panose="02020603050405020304" charset="0"/>
                <a:cs typeface="Times New Roman" panose="02020603050405020304" charset="0"/>
              </a:rPr>
              <a:t>morbidly deranging the health</a:t>
            </a:r>
            <a:r>
              <a:rPr lang="en-US" sz="3200">
                <a:latin typeface="Times New Roman" panose="02020603050405020304" charset="0"/>
                <a:cs typeface="Times New Roman" panose="02020603050405020304" charset="0"/>
              </a:rPr>
              <a:t> of man</a:t>
            </a:r>
            <a:r>
              <a:rPr lang="en-US" sz="3200" b="1">
                <a:latin typeface="Times New Roman" panose="02020603050405020304" charset="0"/>
                <a:cs typeface="Times New Roman" panose="02020603050405020304" charset="0"/>
              </a:rPr>
              <a:t> unconditionally</a:t>
            </a:r>
            <a:r>
              <a:rPr lang="en-US" sz="3200">
                <a:latin typeface="Times New Roman" panose="02020603050405020304" charset="0"/>
                <a:cs typeface="Times New Roman" panose="02020603050405020304" charset="0"/>
              </a:rPr>
              <a:t>; but we are made ill by them only when our organism is sufficiently disposed and susceptible to attack of the morbific cause that may be present, and to be altered in its health, deranged and made to undergo abnormal sensations and functions -hence they do not produce disease in every one nor at all times.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030016"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873612" y="1962715"/>
            <a:ext cx="4444773" cy="830997"/>
          </a:xfrm>
          <a:prstGeom prst="rect">
            <a:avLst/>
          </a:prstGeom>
        </p:spPr>
        <p:txBody>
          <a:bodyPr wrap="square">
            <a:spAutoFit/>
          </a:bodyPr>
          <a:lstStyle/>
          <a:p>
            <a:pPr algn="ctr"/>
            <a:r>
              <a:rPr lang="en-US" altLang="zh-CN" sz="4800" b="1" dirty="0">
                <a:solidFill>
                  <a:schemeClr val="bg1"/>
                </a:solidFill>
                <a:latin typeface="Calibri" panose="020F0502020204030204" pitchFamily="34" charset="0"/>
                <a:ea typeface="Calibri" panose="020F0502020204030204" pitchFamily="34" charset="0"/>
                <a:cs typeface="Calibri" panose="020F0502020204030204" pitchFamily="34" charset="0"/>
              </a:rPr>
              <a:t>1</a:t>
            </a:r>
          </a:p>
        </p:txBody>
      </p:sp>
      <p:sp>
        <p:nvSpPr>
          <p:cNvPr id="28" name="KSO_Shape"/>
          <p:cNvSpPr/>
          <p:nvPr/>
        </p:nvSpPr>
        <p:spPr>
          <a:xfrm flipH="1">
            <a:off x="10414000" y="0"/>
            <a:ext cx="1778000" cy="1466215"/>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4" name="Text Box 23"/>
          <p:cNvSpPr txBox="1"/>
          <p:nvPr/>
        </p:nvSpPr>
        <p:spPr>
          <a:xfrm>
            <a:off x="4826000" y="276860"/>
            <a:ext cx="2540000" cy="706755"/>
          </a:xfrm>
          <a:prstGeom prst="rect">
            <a:avLst/>
          </a:prstGeom>
          <a:noFill/>
        </p:spPr>
        <p:txBody>
          <a:bodyPr wrap="square" rtlCol="0" anchor="t">
            <a:spAutoFit/>
          </a:bodyPr>
          <a:lstStyle/>
          <a:p>
            <a:pPr algn="ctr"/>
            <a:r>
              <a:rPr lang="en-US" sz="4000">
                <a:latin typeface="Times New Roman" panose="02020603050405020304" charset="0"/>
                <a:cs typeface="Times New Roman" panose="02020603050405020304" charset="0"/>
              </a:rPr>
              <a:t>§ 32</a:t>
            </a:r>
          </a:p>
        </p:txBody>
      </p:sp>
      <p:sp>
        <p:nvSpPr>
          <p:cNvPr id="2" name="KSO_Shape"/>
          <p:cNvSpPr/>
          <p:nvPr/>
        </p:nvSpPr>
        <p:spPr>
          <a:xfrm rot="10800000" flipH="1">
            <a:off x="-144" y="5142465"/>
            <a:ext cx="1715810" cy="171581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3" name="Text Box 22"/>
          <p:cNvSpPr txBox="1"/>
          <p:nvPr/>
        </p:nvSpPr>
        <p:spPr>
          <a:xfrm>
            <a:off x="963930" y="1045845"/>
            <a:ext cx="10278745" cy="4523105"/>
          </a:xfrm>
          <a:prstGeom prst="rect">
            <a:avLst/>
          </a:prstGeom>
          <a:noFill/>
        </p:spPr>
        <p:txBody>
          <a:bodyPr wrap="square" rtlCol="0">
            <a:spAutoFit/>
          </a:bodyPr>
          <a:lstStyle/>
          <a:p>
            <a:r>
              <a:rPr lang="en-US" sz="3200">
                <a:latin typeface="Times New Roman" panose="02020603050405020304" charset="0"/>
                <a:cs typeface="Times New Roman" panose="02020603050405020304" charset="0"/>
              </a:rPr>
              <a:t>But it is quite otherwise with the </a:t>
            </a:r>
            <a:r>
              <a:rPr lang="en-US" sz="3200" b="1">
                <a:latin typeface="Times New Roman" panose="02020603050405020304" charset="0"/>
                <a:cs typeface="Times New Roman" panose="02020603050405020304" charset="0"/>
              </a:rPr>
              <a:t>artificial morbific agents which we term medicines</a:t>
            </a:r>
            <a:r>
              <a:rPr lang="en-US" sz="3200">
                <a:latin typeface="Times New Roman" panose="02020603050405020304" charset="0"/>
                <a:cs typeface="Times New Roman" panose="02020603050405020304" charset="0"/>
              </a:rPr>
              <a:t>. Every </a:t>
            </a:r>
            <a:r>
              <a:rPr lang="en-US" sz="3200" b="1">
                <a:latin typeface="Times New Roman" panose="02020603050405020304" charset="0"/>
                <a:cs typeface="Times New Roman" panose="02020603050405020304" charset="0"/>
              </a:rPr>
              <a:t>real medicine, namely, acts at all times, under all circumstances, on every living human being, and produces in him its peculiar symptoms</a:t>
            </a:r>
            <a:r>
              <a:rPr lang="en-US" sz="3200">
                <a:latin typeface="Times New Roman" panose="02020603050405020304" charset="0"/>
                <a:cs typeface="Times New Roman" panose="02020603050405020304" charset="0"/>
              </a:rPr>
              <a:t> (distinctly perceptible, if the dose be large enough), so that evidently every living human organism is liable to be affected, and, as it were, inoculated with the medicinal disease at all times, and absolutely (unconditionally), which, as before said, is by no means the case with the natural diseases.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5891"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KSO_Shape"/>
          <p:cNvSpPr/>
          <p:nvPr/>
        </p:nvSpPr>
        <p:spPr>
          <a:xfrm>
            <a:off x="0" y="0"/>
            <a:ext cx="12192000" cy="6858000"/>
          </a:xfrm>
          <a:prstGeom prst="halfFrame">
            <a:avLst>
              <a:gd name="adj1" fmla="val 6513"/>
              <a:gd name="adj2" fmla="val 651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1" name="矩形 30"/>
          <p:cNvSpPr/>
          <p:nvPr/>
        </p:nvSpPr>
        <p:spPr>
          <a:xfrm>
            <a:off x="6464971" y="3450099"/>
            <a:ext cx="5249918" cy="368300"/>
          </a:xfrm>
          <a:prstGeom prst="rect">
            <a:avLst/>
          </a:prstGeom>
          <a:solidFill>
            <a:schemeClr val="bg1"/>
          </a:solidFill>
        </p:spPr>
        <p:txBody>
          <a:bodyPr wrap="square">
            <a:spAutoFit/>
          </a:bodyPr>
          <a:lstStyle/>
          <a:p>
            <a:endParaRPr lang="zh-CN" altLang="en-US" dirty="0">
              <a:solidFill>
                <a:srgbClr val="A3170F"/>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 Box 1"/>
          <p:cNvSpPr txBox="1"/>
          <p:nvPr/>
        </p:nvSpPr>
        <p:spPr>
          <a:xfrm>
            <a:off x="650875" y="701675"/>
            <a:ext cx="7232650" cy="706755"/>
          </a:xfrm>
          <a:prstGeom prst="rect">
            <a:avLst/>
          </a:prstGeom>
          <a:noFill/>
        </p:spPr>
        <p:txBody>
          <a:bodyPr wrap="square" rtlCol="0">
            <a:spAutoFit/>
          </a:bodyPr>
          <a:lstStyle/>
          <a:p>
            <a:r>
              <a:rPr lang="en-US" sz="4000">
                <a:latin typeface="Times New Roman" panose="02020603050405020304" charset="0"/>
                <a:cs typeface="Times New Roman" panose="02020603050405020304" charset="0"/>
              </a:rPr>
              <a:t>Introduction:</a:t>
            </a:r>
          </a:p>
        </p:txBody>
      </p:sp>
      <p:sp>
        <p:nvSpPr>
          <p:cNvPr id="25" name="Text Box 24"/>
          <p:cNvSpPr txBox="1"/>
          <p:nvPr/>
        </p:nvSpPr>
        <p:spPr>
          <a:xfrm>
            <a:off x="1045845" y="1408430"/>
            <a:ext cx="9810115" cy="2830195"/>
          </a:xfrm>
          <a:prstGeom prst="rect">
            <a:avLst/>
          </a:prstGeom>
          <a:noFill/>
        </p:spPr>
        <p:txBody>
          <a:bodyPr wrap="square" rtlCol="0">
            <a:spAutoFit/>
          </a:bodyPr>
          <a:lstStyle/>
          <a:p>
            <a:r>
              <a:rPr lang="en-US" sz="3200">
                <a:latin typeface="Times New Roman" panose="02020603050405020304" charset="0"/>
                <a:cs typeface="Times New Roman" panose="02020603050405020304" charset="0"/>
              </a:rPr>
              <a:t>According to Dr. Samuel Hahnemann,two basic factors are </a:t>
            </a:r>
          </a:p>
          <a:p>
            <a:r>
              <a:rPr lang="en-US" sz="3200">
                <a:latin typeface="Times New Roman" panose="02020603050405020304" charset="0"/>
                <a:cs typeface="Times New Roman" panose="02020603050405020304" charset="0"/>
              </a:rPr>
              <a:t>needed for an individual to become sick. One is the </a:t>
            </a:r>
            <a:r>
              <a:rPr lang="en-US" sz="3200" b="1">
                <a:latin typeface="Times New Roman" panose="02020603050405020304" charset="0"/>
                <a:cs typeface="Times New Roman" panose="02020603050405020304" charset="0"/>
              </a:rPr>
              <a:t>individualís susceptibility </a:t>
            </a:r>
            <a:r>
              <a:rPr lang="en-US" sz="3200">
                <a:latin typeface="Times New Roman" panose="02020603050405020304" charset="0"/>
                <a:cs typeface="Times New Roman" panose="02020603050405020304" charset="0"/>
              </a:rPr>
              <a:t>and the other is </a:t>
            </a:r>
            <a:r>
              <a:rPr lang="en-US" sz="3200" b="1">
                <a:latin typeface="Times New Roman" panose="02020603050405020304" charset="0"/>
                <a:cs typeface="Times New Roman" panose="02020603050405020304" charset="0"/>
              </a:rPr>
              <a:t>exposure to the natural disease </a:t>
            </a:r>
            <a:r>
              <a:rPr lang="en-US" sz="3200">
                <a:latin typeface="Times New Roman" panose="02020603050405020304" charset="0"/>
                <a:cs typeface="Times New Roman" panose="02020603050405020304" charset="0"/>
              </a:rPr>
              <a:t>or, in general terms, to different </a:t>
            </a:r>
            <a:r>
              <a:rPr lang="en-US" sz="3200" b="1">
                <a:latin typeface="Times New Roman" panose="02020603050405020304" charset="0"/>
                <a:cs typeface="Times New Roman" panose="02020603050405020304" charset="0"/>
              </a:rPr>
              <a:t>precipitating events or stressors</a:t>
            </a:r>
            <a:endParaRPr lang="en-US" b="1"/>
          </a:p>
          <a:p>
            <a:endParaRPr lang="en-U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5891"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KSO_Shape"/>
          <p:cNvSpPr/>
          <p:nvPr/>
        </p:nvSpPr>
        <p:spPr>
          <a:xfrm>
            <a:off x="0" y="0"/>
            <a:ext cx="12192000" cy="6858000"/>
          </a:xfrm>
          <a:prstGeom prst="halfFrame">
            <a:avLst>
              <a:gd name="adj1" fmla="val 6513"/>
              <a:gd name="adj2" fmla="val 651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1" name="矩形 30"/>
          <p:cNvSpPr/>
          <p:nvPr/>
        </p:nvSpPr>
        <p:spPr>
          <a:xfrm>
            <a:off x="6464971" y="3450099"/>
            <a:ext cx="5249918" cy="368300"/>
          </a:xfrm>
          <a:prstGeom prst="rect">
            <a:avLst/>
          </a:prstGeom>
          <a:solidFill>
            <a:schemeClr val="bg1"/>
          </a:solidFill>
        </p:spPr>
        <p:txBody>
          <a:bodyPr wrap="square">
            <a:spAutoFit/>
          </a:bodyPr>
          <a:lstStyle/>
          <a:p>
            <a:endParaRPr lang="zh-CN" altLang="en-US" dirty="0">
              <a:solidFill>
                <a:srgbClr val="A3170F"/>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 Box 1"/>
          <p:cNvSpPr txBox="1"/>
          <p:nvPr/>
        </p:nvSpPr>
        <p:spPr>
          <a:xfrm>
            <a:off x="650875" y="701675"/>
            <a:ext cx="7232650" cy="1322070"/>
          </a:xfrm>
          <a:prstGeom prst="rect">
            <a:avLst/>
          </a:prstGeom>
          <a:noFill/>
        </p:spPr>
        <p:txBody>
          <a:bodyPr wrap="square" rtlCol="0">
            <a:spAutoFit/>
          </a:bodyPr>
          <a:lstStyle/>
          <a:p>
            <a:r>
              <a:rPr lang="en-US" sz="4000">
                <a:latin typeface="Times New Roman" panose="02020603050405020304" charset="0"/>
                <a:cs typeface="Times New Roman" panose="02020603050405020304" charset="0"/>
              </a:rPr>
              <a:t>LATENT PSORA : </a:t>
            </a:r>
            <a:r>
              <a:rPr lang="en-US" sz="4000">
                <a:latin typeface="Times New Roman" panose="02020603050405020304" charset="0"/>
                <a:cs typeface="Times New Roman" panose="02020603050405020304" charset="0"/>
                <a:sym typeface="+mn-ea"/>
              </a:rPr>
              <a:t>§73</a:t>
            </a:r>
            <a:endParaRPr lang="en-US" sz="4000">
              <a:latin typeface="Times New Roman" panose="02020603050405020304" charset="0"/>
              <a:cs typeface="Times New Roman" panose="02020603050405020304" charset="0"/>
            </a:endParaRPr>
          </a:p>
          <a:p>
            <a:endParaRPr lang="en-US" sz="4000">
              <a:latin typeface="Times New Roman" panose="02020603050405020304" charset="0"/>
              <a:cs typeface="Times New Roman" panose="02020603050405020304" charset="0"/>
            </a:endParaRPr>
          </a:p>
        </p:txBody>
      </p:sp>
      <p:sp>
        <p:nvSpPr>
          <p:cNvPr id="25" name="Text Box 24"/>
          <p:cNvSpPr txBox="1"/>
          <p:nvPr/>
        </p:nvSpPr>
        <p:spPr>
          <a:xfrm>
            <a:off x="1045845" y="1408430"/>
            <a:ext cx="9810115" cy="3046095"/>
          </a:xfrm>
          <a:prstGeom prst="rect">
            <a:avLst/>
          </a:prstGeom>
          <a:noFill/>
        </p:spPr>
        <p:txBody>
          <a:bodyPr wrap="square" rtlCol="0">
            <a:spAutoFit/>
          </a:bodyPr>
          <a:lstStyle/>
          <a:p>
            <a:pPr marL="285750" indent="-285750">
              <a:buFont typeface="Arial" panose="020B0604020202020204" pitchFamily="34" charset="0"/>
              <a:buChar char="•"/>
            </a:pPr>
            <a:r>
              <a:rPr lang="en-US" sz="3200">
                <a:latin typeface="Times New Roman" panose="02020603050405020304" charset="0"/>
                <a:cs typeface="Times New Roman" panose="02020603050405020304" charset="0"/>
              </a:rPr>
              <a:t>Hahnemann also called the individualís susceptibility “latent psora”(chronic underlying infectious disease), as he thought that fundamentally, individual acute diseases are mostly only transient flare-ups of latent psora which </a:t>
            </a:r>
          </a:p>
          <a:p>
            <a:pPr indent="0">
              <a:buFont typeface="Arial" panose="020B0604020202020204" pitchFamily="34" charset="0"/>
              <a:buNone/>
            </a:pPr>
            <a:r>
              <a:rPr lang="en-US" sz="3200">
                <a:latin typeface="Times New Roman" panose="02020603050405020304" charset="0"/>
                <a:cs typeface="Times New Roman" panose="02020603050405020304" charset="0"/>
              </a:rPr>
              <a:t>   then become inactive again</a:t>
            </a:r>
          </a:p>
          <a:p>
            <a:endParaRPr lang="en-US" sz="32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5891"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KSO_Shape"/>
          <p:cNvSpPr/>
          <p:nvPr/>
        </p:nvSpPr>
        <p:spPr>
          <a:xfrm>
            <a:off x="0" y="0"/>
            <a:ext cx="12192000" cy="6858000"/>
          </a:xfrm>
          <a:prstGeom prst="halfFrame">
            <a:avLst>
              <a:gd name="adj1" fmla="val 6513"/>
              <a:gd name="adj2" fmla="val 651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1" name="矩形 30"/>
          <p:cNvSpPr/>
          <p:nvPr/>
        </p:nvSpPr>
        <p:spPr>
          <a:xfrm>
            <a:off x="6464971" y="3450099"/>
            <a:ext cx="5249918" cy="368300"/>
          </a:xfrm>
          <a:prstGeom prst="rect">
            <a:avLst/>
          </a:prstGeom>
          <a:solidFill>
            <a:schemeClr val="bg1"/>
          </a:solidFill>
        </p:spPr>
        <p:txBody>
          <a:bodyPr wrap="square">
            <a:spAutoFit/>
          </a:bodyPr>
          <a:lstStyle/>
          <a:p>
            <a:endParaRPr lang="zh-CN" altLang="en-US" dirty="0">
              <a:solidFill>
                <a:srgbClr val="A3170F"/>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 Box 1"/>
          <p:cNvSpPr txBox="1"/>
          <p:nvPr/>
        </p:nvSpPr>
        <p:spPr>
          <a:xfrm>
            <a:off x="650875" y="701675"/>
            <a:ext cx="8653780" cy="706755"/>
          </a:xfrm>
          <a:prstGeom prst="rect">
            <a:avLst/>
          </a:prstGeom>
          <a:noFill/>
        </p:spPr>
        <p:txBody>
          <a:bodyPr wrap="square" rtlCol="0">
            <a:spAutoFit/>
          </a:bodyPr>
          <a:lstStyle/>
          <a:p>
            <a:r>
              <a:rPr lang="en-US" sz="4000">
                <a:latin typeface="Times New Roman" panose="02020603050405020304" charset="0"/>
                <a:cs typeface="Times New Roman" panose="02020603050405020304" charset="0"/>
              </a:rPr>
              <a:t>IDIOSYNCRATIC PEOPLE:  </a:t>
            </a:r>
            <a:r>
              <a:rPr lang="en-US" sz="4000">
                <a:latin typeface="Times New Roman" panose="02020603050405020304" charset="0"/>
                <a:cs typeface="Times New Roman" panose="02020603050405020304" charset="0"/>
                <a:sym typeface="+mn-ea"/>
              </a:rPr>
              <a:t>§116</a:t>
            </a:r>
            <a:r>
              <a:rPr lang="en-US" sz="4000">
                <a:latin typeface="Times New Roman" panose="02020603050405020304" charset="0"/>
                <a:cs typeface="Times New Roman" panose="02020603050405020304" charset="0"/>
              </a:rPr>
              <a:t>           </a:t>
            </a:r>
          </a:p>
        </p:txBody>
      </p:sp>
      <p:sp>
        <p:nvSpPr>
          <p:cNvPr id="25" name="Text Box 24"/>
          <p:cNvSpPr txBox="1"/>
          <p:nvPr/>
        </p:nvSpPr>
        <p:spPr>
          <a:xfrm>
            <a:off x="737235" y="1665605"/>
            <a:ext cx="10876915" cy="2061210"/>
          </a:xfrm>
          <a:prstGeom prst="rect">
            <a:avLst/>
          </a:prstGeom>
          <a:noFill/>
        </p:spPr>
        <p:txBody>
          <a:bodyPr wrap="square" rtlCol="0">
            <a:spAutoFit/>
          </a:bodyPr>
          <a:lstStyle/>
          <a:p>
            <a:pPr marL="285750" indent="-285750">
              <a:buFont typeface="Arial" panose="020B0604020202020204" pitchFamily="34" charset="0"/>
              <a:buChar char="•"/>
            </a:pPr>
            <a:r>
              <a:rPr lang="en-US" sz="3200">
                <a:latin typeface="Times New Roman" panose="02020603050405020304" charset="0"/>
                <a:cs typeface="Times New Roman" panose="02020603050405020304" charset="0"/>
              </a:rPr>
              <a:t>He proposed that the presence of this individual state of susceptibility is evidenced as well by man idiosyncrasies even before the development of sickness</a:t>
            </a:r>
          </a:p>
          <a:p>
            <a:pPr marL="285750" indent="-285750">
              <a:buFont typeface="Arial" panose="020B0604020202020204" pitchFamily="34" charset="0"/>
              <a:buChar char="•"/>
            </a:pPr>
            <a:endParaRPr lang="en-US" sz="32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521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5891"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KSO_Shape"/>
          <p:cNvSpPr/>
          <p:nvPr/>
        </p:nvSpPr>
        <p:spPr>
          <a:xfrm>
            <a:off x="0" y="0"/>
            <a:ext cx="12192000" cy="6858000"/>
          </a:xfrm>
          <a:prstGeom prst="halfFrame">
            <a:avLst>
              <a:gd name="adj1" fmla="val 6513"/>
              <a:gd name="adj2" fmla="val 651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1" name="矩形 30"/>
          <p:cNvSpPr/>
          <p:nvPr/>
        </p:nvSpPr>
        <p:spPr>
          <a:xfrm>
            <a:off x="6464971" y="3450099"/>
            <a:ext cx="5249918" cy="368300"/>
          </a:xfrm>
          <a:prstGeom prst="rect">
            <a:avLst/>
          </a:prstGeom>
          <a:solidFill>
            <a:schemeClr val="bg1"/>
          </a:solidFill>
        </p:spPr>
        <p:txBody>
          <a:bodyPr wrap="square">
            <a:spAutoFit/>
          </a:bodyPr>
          <a:lstStyle/>
          <a:p>
            <a:endParaRPr lang="zh-CN" altLang="en-US" dirty="0">
              <a:solidFill>
                <a:srgbClr val="A3170F"/>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 Box 1"/>
          <p:cNvSpPr txBox="1"/>
          <p:nvPr/>
        </p:nvSpPr>
        <p:spPr>
          <a:xfrm>
            <a:off x="650875" y="701675"/>
            <a:ext cx="8653780" cy="706755"/>
          </a:xfrm>
          <a:prstGeom prst="rect">
            <a:avLst/>
          </a:prstGeom>
          <a:noFill/>
        </p:spPr>
        <p:txBody>
          <a:bodyPr wrap="square" rtlCol="0">
            <a:spAutoFit/>
          </a:bodyPr>
          <a:lstStyle/>
          <a:p>
            <a:r>
              <a:rPr lang="en-US" sz="4000">
                <a:latin typeface="Times New Roman" panose="02020603050405020304" charset="0"/>
                <a:cs typeface="Times New Roman" panose="02020603050405020304" charset="0"/>
              </a:rPr>
              <a:t>IDIOSYNCRATIC PEOPLE:  </a:t>
            </a:r>
            <a:r>
              <a:rPr lang="en-US" sz="4000">
                <a:latin typeface="Times New Roman" panose="02020603050405020304" charset="0"/>
                <a:cs typeface="Times New Roman" panose="02020603050405020304" charset="0"/>
                <a:sym typeface="+mn-ea"/>
              </a:rPr>
              <a:t>§116,117</a:t>
            </a:r>
            <a:r>
              <a:rPr lang="en-US" sz="4000">
                <a:latin typeface="Times New Roman" panose="02020603050405020304" charset="0"/>
                <a:cs typeface="Times New Roman" panose="02020603050405020304" charset="0"/>
              </a:rPr>
              <a:t>           </a:t>
            </a:r>
          </a:p>
        </p:txBody>
      </p:sp>
      <p:sp>
        <p:nvSpPr>
          <p:cNvPr id="25" name="Text Box 24"/>
          <p:cNvSpPr txBox="1"/>
          <p:nvPr/>
        </p:nvSpPr>
        <p:spPr>
          <a:xfrm>
            <a:off x="752475" y="1503045"/>
            <a:ext cx="10861675" cy="3538220"/>
          </a:xfrm>
          <a:prstGeom prst="rect">
            <a:avLst/>
          </a:prstGeom>
          <a:noFill/>
        </p:spPr>
        <p:txBody>
          <a:bodyPr wrap="square" rtlCol="0">
            <a:spAutoFit/>
          </a:bodyPr>
          <a:lstStyle/>
          <a:p>
            <a:pPr marL="457200" indent="-457200">
              <a:buFont typeface="Arial" panose="020B0604020202020204" pitchFamily="34" charset="0"/>
              <a:buChar char="•"/>
            </a:pPr>
            <a:r>
              <a:rPr lang="en-US" sz="3200">
                <a:latin typeface="Times New Roman" panose="02020603050405020304" charset="0"/>
                <a:cs typeface="Times New Roman" panose="02020603050405020304" charset="0"/>
              </a:rPr>
              <a:t>These are cases in which a given individualís body constitution (idiosyncratic people), even though healthy, has a tendency to be shifted into a diseased state by certain things which appear to not make alteration in many other people</a:t>
            </a:r>
          </a:p>
          <a:p>
            <a:pPr marL="457200" indent="-457200">
              <a:buFont typeface="Arial" panose="020B0604020202020204" pitchFamily="34" charset="0"/>
              <a:buChar char="•"/>
            </a:pPr>
            <a:r>
              <a:rPr lang="en-US" sz="3200">
                <a:latin typeface="Times New Roman" panose="02020603050405020304" charset="0"/>
                <a:cs typeface="Times New Roman" panose="02020603050405020304" charset="0"/>
              </a:rPr>
              <a:t>He gave an example of the fainting of a few persons from the smell of a rose or getting into a dangerous state from partaking of crab,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88286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0" y="166589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39635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0" y="309529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0" y="3815255"/>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4536483"/>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5255171"/>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5975129"/>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5891"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54775"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079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146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213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279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467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4135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4803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05471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613934" y="0"/>
            <a:ext cx="0" cy="685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KSO_Shape"/>
          <p:cNvSpPr/>
          <p:nvPr/>
        </p:nvSpPr>
        <p:spPr>
          <a:xfrm>
            <a:off x="0" y="0"/>
            <a:ext cx="12192000" cy="6858000"/>
          </a:xfrm>
          <a:prstGeom prst="halfFrame">
            <a:avLst>
              <a:gd name="adj1" fmla="val 6513"/>
              <a:gd name="adj2" fmla="val 651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1" name="矩形 30"/>
          <p:cNvSpPr/>
          <p:nvPr/>
        </p:nvSpPr>
        <p:spPr>
          <a:xfrm>
            <a:off x="6464971" y="3450099"/>
            <a:ext cx="5249918" cy="368300"/>
          </a:xfrm>
          <a:prstGeom prst="rect">
            <a:avLst/>
          </a:prstGeom>
          <a:solidFill>
            <a:schemeClr val="bg1"/>
          </a:solidFill>
        </p:spPr>
        <p:txBody>
          <a:bodyPr wrap="square">
            <a:spAutoFit/>
          </a:bodyPr>
          <a:lstStyle/>
          <a:p>
            <a:endParaRPr lang="zh-CN" altLang="en-US" dirty="0">
              <a:solidFill>
                <a:srgbClr val="A3170F"/>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 Box 1"/>
          <p:cNvSpPr txBox="1"/>
          <p:nvPr/>
        </p:nvSpPr>
        <p:spPr>
          <a:xfrm>
            <a:off x="650875" y="701675"/>
            <a:ext cx="8653780" cy="706755"/>
          </a:xfrm>
          <a:prstGeom prst="rect">
            <a:avLst/>
          </a:prstGeom>
          <a:noFill/>
        </p:spPr>
        <p:txBody>
          <a:bodyPr wrap="square" rtlCol="0">
            <a:spAutoFit/>
          </a:bodyPr>
          <a:lstStyle/>
          <a:p>
            <a:r>
              <a:rPr lang="en-US" sz="4000">
                <a:latin typeface="Times New Roman" panose="02020603050405020304" charset="0"/>
                <a:cs typeface="Times New Roman" panose="02020603050405020304" charset="0"/>
              </a:rPr>
              <a:t>CHRONIC DISEASE : </a:t>
            </a:r>
            <a:r>
              <a:rPr lang="en-US" sz="4000">
                <a:latin typeface="Times New Roman" panose="02020603050405020304" charset="0"/>
                <a:cs typeface="Times New Roman" panose="02020603050405020304" charset="0"/>
                <a:sym typeface="+mn-ea"/>
              </a:rPr>
              <a:t>§72</a:t>
            </a:r>
            <a:r>
              <a:rPr lang="en-US" sz="4000">
                <a:latin typeface="Times New Roman" panose="02020603050405020304" charset="0"/>
                <a:cs typeface="Times New Roman" panose="02020603050405020304" charset="0"/>
              </a:rPr>
              <a:t>         </a:t>
            </a:r>
          </a:p>
        </p:txBody>
      </p:sp>
      <p:sp>
        <p:nvSpPr>
          <p:cNvPr id="25" name="Text Box 24"/>
          <p:cNvSpPr txBox="1"/>
          <p:nvPr/>
        </p:nvSpPr>
        <p:spPr>
          <a:xfrm>
            <a:off x="752475" y="1503045"/>
            <a:ext cx="10861675" cy="2553335"/>
          </a:xfrm>
          <a:prstGeom prst="rect">
            <a:avLst/>
          </a:prstGeom>
          <a:noFill/>
        </p:spPr>
        <p:txBody>
          <a:bodyPr wrap="square" rtlCol="0">
            <a:spAutoFit/>
          </a:bodyPr>
          <a:lstStyle/>
          <a:p>
            <a:pPr marL="457200" indent="-457200">
              <a:buFont typeface="Arial" panose="020B0604020202020204" pitchFamily="34" charset="0"/>
              <a:buChar char="•"/>
            </a:pPr>
            <a:r>
              <a:rPr lang="en-US" sz="3200">
                <a:latin typeface="Times New Roman" panose="02020603050405020304" charset="0"/>
                <a:cs typeface="Times New Roman" panose="02020603050405020304" charset="0"/>
              </a:rPr>
              <a:t> When the person is sufficiently overwhelmed with these stressors, his or her vital force, which is intended to sustain health, will be gradually removed from the healthy state and become mistuned to the point of sickness, as it could not oppose these factors perfectly and efficiently</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724</Words>
  <Application>Microsoft Office PowerPoint</Application>
  <PresentationFormat>Custom</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姚 丝安</dc:creator>
  <cp:lastModifiedBy>dell</cp:lastModifiedBy>
  <cp:revision>83</cp:revision>
  <dcterms:created xsi:type="dcterms:W3CDTF">2018-07-01T05:16:00Z</dcterms:created>
  <dcterms:modified xsi:type="dcterms:W3CDTF">2019-07-27T10:14:54Z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1033-11.2.0.8684</vt:lpwstr>
  </property>
</Properties>
</file>